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6" r:id="rId2"/>
    <p:sldId id="256" r:id="rId3"/>
    <p:sldId id="257" r:id="rId4"/>
    <p:sldId id="258" r:id="rId5"/>
    <p:sldId id="259" r:id="rId6"/>
    <p:sldId id="260" r:id="rId7"/>
    <p:sldId id="261" r:id="rId8"/>
    <p:sldId id="262" r:id="rId9"/>
    <p:sldId id="263"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2991FA5-C7EF-4F89-8821-B69FE4B9E08D}" type="datetimeFigureOut">
              <a:rPr lang="en-US" smtClean="0"/>
              <a:pPr/>
              <a:t>5/13/2020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9A0E5FA-34B3-4F0F-AE93-D726829B8CA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2991FA5-C7EF-4F89-8821-B69FE4B9E08D}" type="datetimeFigureOut">
              <a:rPr lang="en-US" smtClean="0"/>
              <a:pPr/>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A0E5FA-34B3-4F0F-AE93-D726829B8CA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2991FA5-C7EF-4F89-8821-B69FE4B9E08D}" type="datetimeFigureOut">
              <a:rPr lang="en-US" smtClean="0"/>
              <a:pPr/>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A0E5FA-34B3-4F0F-AE93-D726829B8CA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2991FA5-C7EF-4F89-8821-B69FE4B9E08D}" type="datetimeFigureOut">
              <a:rPr lang="en-US" smtClean="0"/>
              <a:pPr/>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A0E5FA-34B3-4F0F-AE93-D726829B8CA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2991FA5-C7EF-4F89-8821-B69FE4B9E08D}" type="datetimeFigureOut">
              <a:rPr lang="en-US" smtClean="0"/>
              <a:pPr/>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A0E5FA-34B3-4F0F-AE93-D726829B8CA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2991FA5-C7EF-4F89-8821-B69FE4B9E08D}" type="datetimeFigureOut">
              <a:rPr lang="en-US" smtClean="0"/>
              <a:pPr/>
              <a:t>5/13/2020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A0E5FA-34B3-4F0F-AE93-D726829B8CA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2991FA5-C7EF-4F89-8821-B69FE4B9E08D}" type="datetimeFigureOut">
              <a:rPr lang="en-US" smtClean="0"/>
              <a:pPr/>
              <a:t>5/13/2020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A0E5FA-34B3-4F0F-AE93-D726829B8CA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2991FA5-C7EF-4F89-8821-B69FE4B9E08D}" type="datetimeFigureOut">
              <a:rPr lang="en-US" smtClean="0"/>
              <a:pPr/>
              <a:t>5/13/2020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A0E5FA-34B3-4F0F-AE93-D726829B8CA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991FA5-C7EF-4F89-8821-B69FE4B9E08D}" type="datetimeFigureOut">
              <a:rPr lang="en-US" smtClean="0"/>
              <a:pPr/>
              <a:t>5/13/2020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A0E5FA-34B3-4F0F-AE93-D726829B8CA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2991FA5-C7EF-4F89-8821-B69FE4B9E08D}" type="datetimeFigureOut">
              <a:rPr lang="en-US" smtClean="0"/>
              <a:pPr/>
              <a:t>5/13/2020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A0E5FA-34B3-4F0F-AE93-D726829B8CA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2991FA5-C7EF-4F89-8821-B69FE4B9E08D}" type="datetimeFigureOut">
              <a:rPr lang="en-US" smtClean="0"/>
              <a:pPr/>
              <a:t>5/13/2020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9A0E5FA-34B3-4F0F-AE93-D726829B8CA0}"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2991FA5-C7EF-4F89-8821-B69FE4B9E08D}" type="datetimeFigureOut">
              <a:rPr lang="en-US" smtClean="0"/>
              <a:pPr/>
              <a:t>5/13/2020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9A0E5FA-34B3-4F0F-AE93-D726829B8CA0}"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Role of Sports Psychology</a:t>
            </a:r>
            <a:endParaRPr lang="en-US" dirty="0"/>
          </a:p>
        </p:txBody>
      </p:sp>
      <p:sp>
        <p:nvSpPr>
          <p:cNvPr id="3" name="Subtitle 2"/>
          <p:cNvSpPr>
            <a:spLocks noGrp="1"/>
          </p:cNvSpPr>
          <p:nvPr>
            <p:ph type="subTitle" idx="1"/>
          </p:nvPr>
        </p:nvSpPr>
        <p:spPr/>
        <p:txBody>
          <a:bodyPr>
            <a:normAutofit fontScale="62500" lnSpcReduction="20000"/>
          </a:bodyPr>
          <a:lstStyle/>
          <a:p>
            <a:pPr algn="just"/>
            <a:r>
              <a:rPr lang="en-US" altLang="en-US" sz="2800" dirty="0" smtClean="0">
                <a:latin typeface="Times New Roman" pitchFamily="18" charset="0"/>
                <a:cs typeface="Times New Roman" pitchFamily="18" charset="0"/>
              </a:rPr>
              <a:t>Class :B.S </a:t>
            </a:r>
          </a:p>
          <a:p>
            <a:pPr algn="just"/>
            <a:r>
              <a:rPr lang="en-US" altLang="en-US" sz="2800" dirty="0" smtClean="0">
                <a:latin typeface="Times New Roman" pitchFamily="18" charset="0"/>
                <a:cs typeface="Times New Roman" pitchFamily="18" charset="0"/>
              </a:rPr>
              <a:t>Semester :6</a:t>
            </a:r>
          </a:p>
          <a:p>
            <a:pPr algn="just"/>
            <a:r>
              <a:rPr lang="en-US" altLang="en-US" sz="2800" dirty="0" smtClean="0">
                <a:latin typeface="Times New Roman" pitchFamily="18" charset="0"/>
                <a:cs typeface="Times New Roman" pitchFamily="18" charset="0"/>
              </a:rPr>
              <a:t>Course Title :Sports Psychology </a:t>
            </a:r>
          </a:p>
          <a:p>
            <a:pPr algn="just"/>
            <a:r>
              <a:rPr lang="en-US" altLang="en-US" sz="2800" dirty="0" smtClean="0">
                <a:latin typeface="Times New Roman" pitchFamily="18" charset="0"/>
                <a:cs typeface="Times New Roman" pitchFamily="18" charset="0"/>
              </a:rPr>
              <a:t>Department : Physical Education</a:t>
            </a:r>
          </a:p>
          <a:p>
            <a:pPr algn="just"/>
            <a:r>
              <a:rPr lang="en-US" altLang="en-US" sz="2800" dirty="0" smtClean="0">
                <a:latin typeface="Times New Roman" pitchFamily="18" charset="0"/>
                <a:cs typeface="Times New Roman" pitchFamily="18" charset="0"/>
              </a:rPr>
              <a:t>Instructor </a:t>
            </a:r>
            <a:r>
              <a:rPr lang="en-US" altLang="en-US" sz="2800" b="1" dirty="0" smtClean="0">
                <a:latin typeface="Times New Roman" pitchFamily="18" charset="0"/>
                <a:cs typeface="Times New Roman" pitchFamily="18" charset="0"/>
              </a:rPr>
              <a:t>N</a:t>
            </a:r>
            <a:r>
              <a:rPr lang="en-US" altLang="en-US" sz="2800" dirty="0" smtClean="0">
                <a:latin typeface="Times New Roman" pitchFamily="18" charset="0"/>
                <a:cs typeface="Times New Roman" pitchFamily="18" charset="0"/>
              </a:rPr>
              <a:t>ame:   </a:t>
            </a:r>
            <a:r>
              <a:rPr lang="en-US" altLang="en-US" sz="2800" dirty="0" err="1" smtClean="0">
                <a:latin typeface="Times New Roman" pitchFamily="18" charset="0"/>
                <a:cs typeface="Times New Roman" pitchFamily="18" charset="0"/>
              </a:rPr>
              <a:t>Syeda</a:t>
            </a:r>
            <a:r>
              <a:rPr lang="en-US" altLang="en-US" sz="2800" dirty="0" smtClean="0">
                <a:latin typeface="Times New Roman" pitchFamily="18" charset="0"/>
                <a:cs typeface="Times New Roman" pitchFamily="18" charset="0"/>
              </a:rPr>
              <a:t> </a:t>
            </a:r>
            <a:r>
              <a:rPr lang="en-US" altLang="en-US" sz="2800" dirty="0" err="1" smtClean="0">
                <a:latin typeface="Times New Roman" pitchFamily="18" charset="0"/>
                <a:cs typeface="Times New Roman" pitchFamily="18" charset="0"/>
              </a:rPr>
              <a:t>Maryam</a:t>
            </a:r>
            <a:r>
              <a:rPr lang="en-US" altLang="en-US" sz="2800" dirty="0" smtClean="0">
                <a:latin typeface="Times New Roman" pitchFamily="18" charset="0"/>
                <a:cs typeface="Times New Roman" pitchFamily="18" charset="0"/>
              </a:rPr>
              <a:t> Zahra</a:t>
            </a:r>
          </a:p>
          <a:p>
            <a:pPr algn="just"/>
            <a:r>
              <a:rPr lang="en-US" altLang="en-US" sz="2800" smtClean="0">
                <a:latin typeface="Times New Roman" pitchFamily="18" charset="0"/>
                <a:cs typeface="Times New Roman" pitchFamily="18" charset="0"/>
              </a:rPr>
              <a:t>Email.Maryamsyed565@gmail.com / Marya.zahra@lcwu.edu.pk</a:t>
            </a:r>
          </a:p>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Injured athletes commonly experience at least three emotional responses: isolation, frustration, and disturbances of mood:</a:t>
            </a:r>
          </a:p>
          <a:p>
            <a:r>
              <a:rPr lang="en-US" dirty="0" smtClean="0"/>
              <a:t> 1. The injury forces the athlete to become separated from teammates and coaches. Other team members may provide little support, and in fact they may shun their injured teammate to avoid reminders of their own potential frailty.</a:t>
            </a:r>
          </a:p>
          <a:p>
            <a:r>
              <a:rPr lang="en-US" dirty="0" smtClean="0"/>
              <a:t> 2. The athlete becomes frustrated because he or she perceives the loss of months of training and skills mastery, although there are many instance where athletes have used the recovery period to master mental and other physical skills to return successfully to competition</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Mood disturbances are common. The athlete may be temporarily depressed, or become upset by minor annoyances.</a:t>
            </a:r>
          </a:p>
          <a:p>
            <a:r>
              <a:rPr lang="en-US" dirty="0" smtClean="0"/>
              <a:t>An injury can provide the athlete with an opportunity to work with a caring professional to re-assess his or her reasons for being in sport, and for redefining goals in sports participation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1066799"/>
          </a:xfrm>
        </p:spPr>
        <p:txBody>
          <a:bodyPr/>
          <a:lstStyle/>
          <a:p>
            <a:r>
              <a:rPr lang="en-US" dirty="0" smtClean="0"/>
              <a:t>Role of Sports Psychology</a:t>
            </a:r>
            <a:endParaRPr lang="en-US" dirty="0"/>
          </a:p>
        </p:txBody>
      </p:sp>
      <p:sp>
        <p:nvSpPr>
          <p:cNvPr id="3" name="Subtitle 2"/>
          <p:cNvSpPr>
            <a:spLocks noGrp="1"/>
          </p:cNvSpPr>
          <p:nvPr>
            <p:ph type="subTitle" idx="1"/>
          </p:nvPr>
        </p:nvSpPr>
        <p:spPr>
          <a:xfrm>
            <a:off x="685800" y="2133600"/>
            <a:ext cx="7772400" cy="4038600"/>
          </a:xfrm>
        </p:spPr>
        <p:txBody>
          <a:bodyPr>
            <a:normAutofit/>
          </a:bodyPr>
          <a:lstStyle/>
          <a:p>
            <a:pPr algn="just"/>
            <a:r>
              <a:rPr lang="en-US" dirty="0" smtClean="0"/>
              <a:t>It has long been acknowledged that psychological skills are critical for athletes at the elite level. Athletes with the requisite “mental toughness” are more likely to be successful. In the past, it was assumed that these skills were genetically based, or acquired early in life. Now, it is commonly accepted that athletes and coaches are capable of learning a broad range of psychological skills that can play a critical role in learning and in performance </a:t>
            </a:r>
            <a:r>
              <a:rPr lang="en-US" dirty="0"/>
              <a:t>resilience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Sports Psychology</a:t>
            </a:r>
            <a:endParaRPr lang="en-US" dirty="0"/>
          </a:p>
        </p:txBody>
      </p:sp>
      <p:sp>
        <p:nvSpPr>
          <p:cNvPr id="3" name="Content Placeholder 2"/>
          <p:cNvSpPr>
            <a:spLocks noGrp="1"/>
          </p:cNvSpPr>
          <p:nvPr>
            <p:ph idx="1"/>
          </p:nvPr>
        </p:nvSpPr>
        <p:spPr/>
        <p:txBody>
          <a:bodyPr/>
          <a:lstStyle/>
          <a:p>
            <a:r>
              <a:rPr lang="en-US" dirty="0" smtClean="0"/>
              <a:t>The specialized field of sports psychology has developed rapidly in recent years. The importance of a sports psychologist as an integral member of the coaching and health care teams is widely recognized.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Sports psychologists can teach skills to help athletes enhance their learning process and motor skills, cope with competitive pressures, fine-tune the level of awareness needed for optimal performance, and stay focused amid the many distraction of team travel and in the competitive environment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Psychological training should be an integral part of an athlete’s holistic training process, carried out in conjunction with other training elements. This is best accomplished by a collaborative effort among the coach, the sport psychologist, and the athlete;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however, a knowledgeable and interested coach can learn basic psychological skills and impart them to the athlete, especially during actual practice.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Preparing for Competition</a:t>
            </a:r>
            <a:endParaRPr lang="en-US" dirty="0"/>
          </a:p>
        </p:txBody>
      </p:sp>
      <p:sp>
        <p:nvSpPr>
          <p:cNvPr id="3" name="Content Placeholder 2"/>
          <p:cNvSpPr>
            <a:spLocks noGrp="1"/>
          </p:cNvSpPr>
          <p:nvPr>
            <p:ph idx="1"/>
          </p:nvPr>
        </p:nvSpPr>
        <p:spPr/>
        <p:txBody>
          <a:bodyPr>
            <a:normAutofit/>
          </a:bodyPr>
          <a:lstStyle/>
          <a:p>
            <a:r>
              <a:rPr lang="en-US" dirty="0" smtClean="0"/>
              <a:t>Simple psychological skills to help the athlete manage the competitive performance environment include:</a:t>
            </a:r>
          </a:p>
          <a:p>
            <a:r>
              <a:rPr lang="en-US" dirty="0" smtClean="0"/>
              <a:t>1) learning relaxation skills (e.g. progressive relaxation; slow, controlled, deep abdominal breathing; or autogenic training; </a:t>
            </a:r>
          </a:p>
          <a:p>
            <a:r>
              <a:rPr lang="en-US" dirty="0" smtClean="0"/>
              <a:t>2) mastering all of the </a:t>
            </a:r>
            <a:r>
              <a:rPr lang="en-US" dirty="0" err="1" smtClean="0"/>
              <a:t>attentional</a:t>
            </a:r>
            <a:r>
              <a:rPr lang="en-US" dirty="0" smtClean="0"/>
              <a:t> styles (types of concentration); </a:t>
            </a:r>
          </a:p>
          <a:p>
            <a:r>
              <a:rPr lang="en-US" dirty="0" smtClean="0"/>
              <a:t>3) imagery (both visualization and kinesthetic);</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4) appropriate self-talk; and </a:t>
            </a:r>
          </a:p>
          <a:p>
            <a:r>
              <a:rPr lang="en-US" dirty="0" smtClean="0"/>
              <a:t>5) developing a precompetition mental routine to be employed immediately prior to competition on game day.</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Injured Athlete</a:t>
            </a:r>
            <a:endParaRPr lang="en-US" dirty="0"/>
          </a:p>
        </p:txBody>
      </p:sp>
      <p:sp>
        <p:nvSpPr>
          <p:cNvPr id="3" name="Content Placeholder 2"/>
          <p:cNvSpPr>
            <a:spLocks noGrp="1"/>
          </p:cNvSpPr>
          <p:nvPr>
            <p:ph idx="1"/>
          </p:nvPr>
        </p:nvSpPr>
        <p:spPr/>
        <p:txBody>
          <a:bodyPr>
            <a:normAutofit/>
          </a:bodyPr>
          <a:lstStyle/>
          <a:p>
            <a:r>
              <a:rPr lang="en-US" dirty="0" smtClean="0"/>
              <a:t>Athletes have a strong sense of body awareness, and take great pride in the capabilities of their bodies. Thus, injuries can be psychologically as well as physically devastating. The ability to train and compete well involves enormous ego. Athletes often identify themselves by who they are as an athlete. Thus, an injury places considerable stress on this self-identification. The more severe the injury, and the longer the recovery-rehabilitation period, the more prolonged and profound the mood disturbance may be</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46</TotalTime>
  <Words>604</Words>
  <Application>Microsoft Office PowerPoint</Application>
  <PresentationFormat>On-screen Show (4:3)</PresentationFormat>
  <Paragraphs>28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Role of Sports Psychology</vt:lpstr>
      <vt:lpstr>Role of Sports Psychology</vt:lpstr>
      <vt:lpstr>Role of Sports Psychology</vt:lpstr>
      <vt:lpstr>Slide 4</vt:lpstr>
      <vt:lpstr>Slide 5</vt:lpstr>
      <vt:lpstr>Slide 6</vt:lpstr>
      <vt:lpstr>Preparing for Competition</vt:lpstr>
      <vt:lpstr>Slide 8</vt:lpstr>
      <vt:lpstr>The Injured Athlete</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puitc</dc:creator>
  <cp:lastModifiedBy>Windows User</cp:lastModifiedBy>
  <cp:revision>6</cp:revision>
  <dcterms:created xsi:type="dcterms:W3CDTF">2017-03-03T03:43:52Z</dcterms:created>
  <dcterms:modified xsi:type="dcterms:W3CDTF">2020-05-13T11:06:32Z</dcterms:modified>
</cp:coreProperties>
</file>